
<file path=[Content_Types].xml><?xml version="1.0" encoding="utf-8"?>
<Types xmlns="http://schemas.openxmlformats.org/package/2006/content-types"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4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viewProps+xml" PartName="/ppt/viewProp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notesMaster+xml" PartName="/ppt/notesMasters/notesMaster1.xml"/>
  <Override ContentType="application/vnd.openxmlformats-officedocument.presentationml.slide+xml" PartName="/ppt/slides/slide10.xml"/>
  <Override ContentType="application/vnd.openxmlformats-officedocument.presentationml.slide+xml" PartName="/ppt/slides/slide8.xml"/>
  <Override ContentType="application/vnd.openxmlformats-officedocument.presentationml.slide+xml" PartName="/ppt/slides/slide11.xml"/>
  <Override ContentType="application/vnd.openxmlformats-officedocument.presentationml.slide+xml" PartName="/ppt/slides/slide4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7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2.xml"/>
  <Override ContentType="application/vnd.openxmlformats-officedocument.presentationml.slide+xml" PartName="/ppt/slides/slide1.xml"/>
  <Override ContentType="application/vnd.openxmlformats-officedocument.presentationml.slide+xml" PartName="/ppt/slides/slide12.xml"/>
  <Override ContentType="application/vnd.openxmlformats-officedocument.presentationml.slide+xml" PartName="/ppt/slides/slide9.xml"/>
  <Override ContentType="application/vnd.openxmlformats-officedocument.presentationml.slide+xml" PartName="/ppt/slides/slide3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2CD0655-DE5B-48C3-AFC1-6AF5C5162791}">
  <a:tblStyle styleId="{E2CD0655-DE5B-48C3-AFC1-6AF5C516279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8" Type="http://schemas.openxmlformats.org/officeDocument/2006/relationships/slide" Target="slides/slide11.xml"/><Relationship Id="rId5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5" Type="http://schemas.openxmlformats.org/officeDocument/2006/relationships/slide" Target="slides/slide8.xml"/><Relationship Id="rId11" Type="http://schemas.openxmlformats.org/officeDocument/2006/relationships/slide" Target="slides/slide4.xml"/><Relationship Id="rId14" Type="http://schemas.openxmlformats.org/officeDocument/2006/relationships/slide" Target="slides/slide7.xml"/><Relationship Id="rId7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2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13" Type="http://schemas.openxmlformats.org/officeDocument/2006/relationships/slide" Target="slides/slide6.xml"/><Relationship Id="rId8" Type="http://schemas.openxmlformats.org/officeDocument/2006/relationships/slide" Target="slides/slide1.xml"/><Relationship Id="rId17" Type="http://schemas.openxmlformats.org/officeDocument/2006/relationships/slide" Target="slides/slide10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3" Type="http://schemas.openxmlformats.org/officeDocument/2006/relationships/presProps" Target="presProps.xml"/><Relationship Id="rId6" Type="http://schemas.openxmlformats.org/officeDocument/2006/relationships/slideMaster" Target="slideMasters/slideMaster2.xml"/><Relationship Id="rId1" Type="http://schemas.openxmlformats.org/officeDocument/2006/relationships/theme" Target="theme/them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vídeo disponible en : https://youtu.be/bgNl0TQ6tL4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vídeo disponible en : https://youtu.be/bgNl0TQ6tL4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theme" Target="../theme/theme3.xml"/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7" Type="http://schemas.openxmlformats.org/officeDocument/2006/relationships/slideLayout" Target="../slideLayouts/slideLayout7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6.xml"/><Relationship Id="rId12" Type="http://schemas.openxmlformats.org/officeDocument/2006/relationships/theme" Target="../theme/theme1.xml"/><Relationship Id="rId8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B721FF"/>
            </a:gs>
            <a:gs pos="100000">
              <a:srgbClr val="21D4FD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5" Type="http://schemas.openxmlformats.org/officeDocument/2006/relationships/image" Target="../media/image3.jpg"/><Relationship Id="rId4" Type="http://schemas.openxmlformats.org/officeDocument/2006/relationships/image" Target="../media/image2.png"/><Relationship Id="rId3" Type="http://schemas.openxmlformats.org/officeDocument/2006/relationships/image" Target="../media/image1.jp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4" Type="http://schemas.openxmlformats.org/officeDocument/2006/relationships/image" Target="../media/image6.png"/><Relationship Id="rId3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5" Type="http://schemas.openxmlformats.org/officeDocument/2006/relationships/image" Target="../media/image21.jpg"/><Relationship Id="rId8" Type="http://schemas.openxmlformats.org/officeDocument/2006/relationships/image" Target="../media/image24.jpg"/><Relationship Id="rId4" Type="http://schemas.openxmlformats.org/officeDocument/2006/relationships/image" Target="../media/image20.png"/><Relationship Id="rId9" Type="http://schemas.openxmlformats.org/officeDocument/2006/relationships/image" Target="../media/image25.jpg"/><Relationship Id="rId3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5" Type="http://schemas.openxmlformats.org/officeDocument/2006/relationships/image" Target="../media/image11.png"/><Relationship Id="rId8" Type="http://schemas.openxmlformats.org/officeDocument/2006/relationships/image" Target="../media/image12.png"/><Relationship Id="rId4" Type="http://schemas.openxmlformats.org/officeDocument/2006/relationships/image" Target="../media/image10.png"/><Relationship Id="rId3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4" Type="http://schemas.openxmlformats.org/officeDocument/2006/relationships/image" Target="../media/image13.png"/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4" Type="http://schemas.openxmlformats.org/officeDocument/2006/relationships/image" Target="../media/image6.png"/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4" Type="http://schemas.openxmlformats.org/officeDocument/2006/relationships/image" Target="../media/image6.png"/><Relationship Id="rId3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B721FF">
                <a:alpha val="18823"/>
              </a:srgbClr>
            </a:gs>
            <a:gs pos="100000">
              <a:srgbClr val="21D4FD">
                <a:alpha val="16470"/>
              </a:srgbClr>
            </a:gs>
          </a:gsLst>
          <a:lin ang="5400012" scaled="0"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Google Shape;112;p25"/>
          <p:cNvGraphicFramePr/>
          <p:nvPr/>
        </p:nvGraphicFramePr>
        <p:xfrm>
          <a:off x="0" y="47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{E2CD0655-DE5B-48C3-AFC1-6AF5C5162791}</a:tableStyleId>
              </a:tblPr>
              <a:tblGrid>
                <a:gridCol w="3048000"/>
                <a:gridCol w="3048000"/>
                <a:gridCol w="3048000"/>
              </a:tblGrid>
              <a:tr h="408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Yamila Ayunta</a:t>
                      </a:r>
                      <a:endParaRPr sz="14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Juliana Rabuñal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María Laura Tula</a:t>
                      </a:r>
                      <a:endParaRPr sz="14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3" name="Google Shape;113;p25"/>
          <p:cNvPicPr preferRelativeResize="0"/>
          <p:nvPr/>
        </p:nvPicPr>
        <p:blipFill rotWithShape="1">
          <a:blip r:embed="rId3">
            <a:alphaModFix/>
          </a:blip>
          <a:srcRect b="1200" l="1662" r="1653" t="1190"/>
          <a:stretch/>
        </p:blipFill>
        <p:spPr>
          <a:xfrm>
            <a:off x="1767450" y="3175026"/>
            <a:ext cx="1137477" cy="143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5"/>
          <p:cNvPicPr preferRelativeResize="0"/>
          <p:nvPr/>
        </p:nvPicPr>
        <p:blipFill rotWithShape="1">
          <a:blip r:embed="rId4">
            <a:alphaModFix/>
          </a:blip>
          <a:srcRect b="0" l="16253" r="16941" t="0"/>
          <a:stretch/>
        </p:blipFill>
        <p:spPr>
          <a:xfrm>
            <a:off x="3357413" y="76200"/>
            <a:ext cx="2429175" cy="28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5"/>
          <p:cNvPicPr preferRelativeResize="0"/>
          <p:nvPr/>
        </p:nvPicPr>
        <p:blipFill rotWithShape="1">
          <a:blip r:embed="rId5">
            <a:alphaModFix/>
          </a:blip>
          <a:srcRect b="12914" l="0" r="0" t="-1191"/>
          <a:stretch/>
        </p:blipFill>
        <p:spPr>
          <a:xfrm>
            <a:off x="4029377" y="3175918"/>
            <a:ext cx="1137473" cy="1434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5"/>
          <p:cNvPicPr preferRelativeResize="0"/>
          <p:nvPr/>
        </p:nvPicPr>
        <p:blipFill rotWithShape="1">
          <a:blip r:embed="rId6">
            <a:alphaModFix/>
          </a:blip>
          <a:srcRect b="11917" l="19547" r="10615" t="0"/>
          <a:stretch/>
        </p:blipFill>
        <p:spPr>
          <a:xfrm>
            <a:off x="6360648" y="3175927"/>
            <a:ext cx="1137473" cy="1434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B721FF">
                <a:alpha val="18823"/>
              </a:srgbClr>
            </a:gs>
            <a:gs pos="100000">
              <a:srgbClr val="21D4FD">
                <a:alpha val="16470"/>
              </a:srgbClr>
            </a:gs>
          </a:gsLst>
          <a:lin ang="5400700" scaled="0"/>
        </a:gra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3501" y="4243001"/>
            <a:ext cx="824300" cy="8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300" y="1628514"/>
            <a:ext cx="1179300" cy="12255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241" name="Google Shape;241;p34"/>
          <p:cNvSpPr txBox="1"/>
          <p:nvPr>
            <p:ph type="title"/>
          </p:nvPr>
        </p:nvSpPr>
        <p:spPr>
          <a:xfrm>
            <a:off x="228600" y="383000"/>
            <a:ext cx="41355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s" sz="3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COMPETENCIA</a:t>
            </a:r>
            <a:endParaRPr b="1" sz="3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242" name="Google Shape;242;p34"/>
          <p:cNvGraphicFramePr/>
          <p:nvPr/>
        </p:nvGraphicFramePr>
        <p:xfrm>
          <a:off x="228600" y="12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{E2CD0655-DE5B-48C3-AFC1-6AF5C5162791}</a:tableStyleId>
              </a:tblPr>
              <a:tblGrid>
                <a:gridCol w="1794950"/>
                <a:gridCol w="6219950"/>
              </a:tblGrid>
              <a:tr h="1837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Cocleando</a:t>
                      </a:r>
                      <a:endParaRPr sz="14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 u="none" cap="none" strike="noStrike">
                          <a:solidFill>
                            <a:srgbClr val="6AA84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✔</a:t>
                      </a:r>
                      <a:r>
                        <a:rPr lang="es" sz="1800" u="none" cap="none" strike="noStrike">
                          <a:solidFill>
                            <a:srgbClr val="073763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Enriquece el desarrollo de la percepción auditiva en niños implantados.</a:t>
                      </a:r>
                      <a:endParaRPr sz="1800" u="none" cap="none" strike="noStrike">
                        <a:solidFill>
                          <a:srgbClr val="073763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073763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 u="none" cap="none" strike="noStrike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❌</a:t>
                      </a:r>
                      <a:r>
                        <a:rPr lang="es" sz="1800" u="none" cap="none" strike="noStrike">
                          <a:solidFill>
                            <a:srgbClr val="073763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No está centrada en mejorar la capacidad lingüística del niño.</a:t>
                      </a:r>
                      <a:endParaRPr sz="1800" u="none" cap="none" strike="noStrike">
                        <a:solidFill>
                          <a:srgbClr val="073763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25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uSound</a:t>
                      </a:r>
                      <a:endParaRPr sz="1400" u="none" cap="none" strike="noStrike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073763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 u="none" cap="none" strike="noStrike">
                          <a:solidFill>
                            <a:srgbClr val="6AA84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✔</a:t>
                      </a:r>
                      <a:r>
                        <a:rPr lang="es" sz="1800" u="none" cap="none" strike="noStrike">
                          <a:solidFill>
                            <a:srgbClr val="073763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Patrocinios importantes (Samsung)</a:t>
                      </a:r>
                      <a:endParaRPr sz="1800" u="none" cap="none" strike="noStrike">
                        <a:solidFill>
                          <a:srgbClr val="073763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073763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 u="none" cap="none" strike="noStrike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❌</a:t>
                      </a:r>
                      <a:r>
                        <a:rPr lang="es" sz="1800" u="none" cap="none" strike="noStrike">
                          <a:solidFill>
                            <a:srgbClr val="073763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No fomenta la adquisición del lenguaje ni está pensada de forma exclusiva para niños.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3" name="Google Shape;243;p34"/>
          <p:cNvPicPr preferRelativeResize="0"/>
          <p:nvPr/>
        </p:nvPicPr>
        <p:blipFill rotWithShape="1">
          <a:blip r:embed="rId5">
            <a:alphaModFix/>
          </a:blip>
          <a:srcRect b="35663" l="26271" r="55587" t="36853"/>
          <a:stretch/>
        </p:blipFill>
        <p:spPr>
          <a:xfrm>
            <a:off x="549300" y="3909575"/>
            <a:ext cx="1179301" cy="893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 amt="30000"/>
          </a:blip>
          <a:srcRect b="1146" l="2419" r="0" t="852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3501" y="4243001"/>
            <a:ext cx="824300" cy="8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>
            <p:ph type="title"/>
          </p:nvPr>
        </p:nvSpPr>
        <p:spPr>
          <a:xfrm>
            <a:off x="228600" y="383000"/>
            <a:ext cx="52338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s" sz="3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BENEFICIOS</a:t>
            </a:r>
            <a:endParaRPr b="1" sz="3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228600" y="1279250"/>
            <a:ext cx="7939200" cy="3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2400" u="none" cap="none" strike="noStrike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Desarrolla el lenguaje.</a:t>
            </a:r>
            <a:endParaRPr b="1" i="0" sz="2400" u="none" cap="none" strike="noStrike">
              <a:solidFill>
                <a:srgbClr val="07376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2400" u="none" cap="none" strike="noStrike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Mejora la memoria.</a:t>
            </a:r>
            <a:endParaRPr b="1" i="0" sz="2400" u="none" cap="none" strike="noStrike">
              <a:solidFill>
                <a:srgbClr val="07376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2400" u="none" cap="none" strike="noStrike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Disponible en todo momento.</a:t>
            </a:r>
            <a:endParaRPr b="1" i="0" sz="2400" u="none" cap="none" strike="noStrike">
              <a:solidFill>
                <a:srgbClr val="07376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2400" u="none" cap="none" strike="noStrike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Integra Familia / Instituciones / Especialistas.</a:t>
            </a:r>
            <a:endParaRPr b="1" i="0" sz="2400" u="none" cap="none" strike="noStrike">
              <a:solidFill>
                <a:srgbClr val="07376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2400" u="none" cap="none" strike="noStrike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Mejora la Inserción Social.</a:t>
            </a:r>
            <a:endParaRPr b="1" i="0" sz="2400" u="none" cap="none" strike="noStrike">
              <a:solidFill>
                <a:srgbClr val="07376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149875" y="357800"/>
            <a:ext cx="2808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Co-creado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7" name="Google Shape;25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3501" y="4243001"/>
            <a:ext cx="824300" cy="8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 txBox="1"/>
          <p:nvPr>
            <p:ph idx="1" type="body"/>
          </p:nvPr>
        </p:nvSpPr>
        <p:spPr>
          <a:xfrm>
            <a:off x="4240150" y="331825"/>
            <a:ext cx="4720200" cy="4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Instituto Oral Modelo (IOM)</a:t>
            </a:r>
            <a:endParaRPr sz="2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i="1" lang="es" sz="15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CABA</a:t>
            </a:r>
            <a:endParaRPr i="1" sz="15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Instituto Federico Dominick</a:t>
            </a:r>
            <a:endParaRPr sz="2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i="1" lang="es" sz="15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CABA</a:t>
            </a:r>
            <a:endParaRPr i="1" sz="15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Mutual Argentina de Hipoacusia (MAH)</a:t>
            </a:r>
            <a:endParaRPr sz="2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i="1" lang="es" sz="15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CABA</a:t>
            </a:r>
            <a:r>
              <a:rPr lang="es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  </a:t>
            </a:r>
            <a:endParaRPr sz="2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Lic. Carina Panigadi</a:t>
            </a:r>
            <a:endParaRPr sz="2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</a:pPr>
            <a:r>
              <a:rPr lang="es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Lic. Mercedes Jerez </a:t>
            </a:r>
            <a:endParaRPr sz="2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9" name="Google Shape;259;p36"/>
          <p:cNvPicPr preferRelativeResize="0"/>
          <p:nvPr/>
        </p:nvPicPr>
        <p:blipFill rotWithShape="1">
          <a:blip r:embed="rId4">
            <a:alphaModFix/>
          </a:blip>
          <a:srcRect b="0" l="16253" r="16941" t="0"/>
          <a:stretch/>
        </p:blipFill>
        <p:spPr>
          <a:xfrm>
            <a:off x="516576" y="1669653"/>
            <a:ext cx="2227002" cy="25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 rotWithShape="1">
          <a:blip r:embed="rId5">
            <a:alphaModFix/>
          </a:blip>
          <a:srcRect b="0" l="0" r="85946" t="0"/>
          <a:stretch/>
        </p:blipFill>
        <p:spPr>
          <a:xfrm>
            <a:off x="3678000" y="1364850"/>
            <a:ext cx="5621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 rotWithShape="1">
          <a:blip r:embed="rId6">
            <a:alphaModFix/>
          </a:blip>
          <a:srcRect b="0" l="0" r="63744" t="0"/>
          <a:stretch/>
        </p:blipFill>
        <p:spPr>
          <a:xfrm>
            <a:off x="3678000" y="453700"/>
            <a:ext cx="562150" cy="65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 rotWithShape="1">
          <a:blip r:embed="rId7">
            <a:alphaModFix/>
          </a:blip>
          <a:srcRect b="0" l="0" r="55478" t="0"/>
          <a:stretch/>
        </p:blipFill>
        <p:spPr>
          <a:xfrm>
            <a:off x="3612463" y="2401038"/>
            <a:ext cx="693225" cy="50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36275" y="4263175"/>
            <a:ext cx="693225" cy="6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6"/>
          <p:cNvPicPr preferRelativeResize="0"/>
          <p:nvPr/>
        </p:nvPicPr>
        <p:blipFill rotWithShape="1">
          <a:blip r:embed="rId9">
            <a:alphaModFix/>
          </a:blip>
          <a:srcRect b="37584" l="26159" r="52122" t="20285"/>
          <a:stretch/>
        </p:blipFill>
        <p:spPr>
          <a:xfrm>
            <a:off x="3536276" y="3481350"/>
            <a:ext cx="693226" cy="75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B721FF">
                <a:alpha val="18823"/>
              </a:srgbClr>
            </a:gs>
            <a:gs pos="100000">
              <a:srgbClr val="21D4FD">
                <a:alpha val="16470"/>
              </a:srgbClr>
            </a:gs>
          </a:gsLst>
          <a:lin ang="5400700" scaled="0"/>
        </a:gra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Muchas Gracias!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0" name="Google Shape;270;p37"/>
          <p:cNvSpPr txBox="1"/>
          <p:nvPr>
            <p:ph idx="1" type="subTitle"/>
          </p:nvPr>
        </p:nvSpPr>
        <p:spPr>
          <a:xfrm>
            <a:off x="311700" y="2834125"/>
            <a:ext cx="85206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Contáctenos en: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facebook.com/HipoAssist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hipoassist.18@gmail.com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71" name="Google Shape;2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3501" y="4243001"/>
            <a:ext cx="824300" cy="8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B721FF">
                <a:alpha val="18823"/>
              </a:srgbClr>
            </a:gs>
            <a:gs pos="100000">
              <a:srgbClr val="21D4FD">
                <a:alpha val="16470"/>
              </a:srgbClr>
            </a:gs>
          </a:gsLst>
          <a:lin ang="5400012" scaled="0"/>
        </a:gra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8"/>
          <p:cNvPicPr preferRelativeResize="0"/>
          <p:nvPr/>
        </p:nvPicPr>
        <p:blipFill rotWithShape="1">
          <a:blip r:embed="rId3">
            <a:alphaModFix/>
          </a:blip>
          <a:srcRect b="0" l="16253" r="16941" t="0"/>
          <a:stretch/>
        </p:blipFill>
        <p:spPr>
          <a:xfrm>
            <a:off x="2415859" y="80275"/>
            <a:ext cx="4312302" cy="49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2650" y="-12200"/>
            <a:ext cx="9322001" cy="522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3501" y="4243001"/>
            <a:ext cx="824300" cy="8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 txBox="1"/>
          <p:nvPr>
            <p:ph type="title"/>
          </p:nvPr>
        </p:nvSpPr>
        <p:spPr>
          <a:xfrm>
            <a:off x="228600" y="383000"/>
            <a:ext cx="33102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s" sz="3600">
                <a:solidFill>
                  <a:srgbClr val="000000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HIPOACUSIA</a:t>
            </a:r>
            <a:endParaRPr b="1" sz="3600">
              <a:solidFill>
                <a:srgbClr val="000000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/>
          <p:cNvPicPr preferRelativeResize="0"/>
          <p:nvPr/>
        </p:nvPicPr>
        <p:blipFill rotWithShape="1">
          <a:blip r:embed="rId3">
            <a:alphaModFix amt="28000"/>
          </a:blip>
          <a:srcRect b="1477" l="1098" r="804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3501" y="4243001"/>
            <a:ext cx="824300" cy="8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7"/>
          <p:cNvSpPr txBox="1"/>
          <p:nvPr/>
        </p:nvSpPr>
        <p:spPr>
          <a:xfrm>
            <a:off x="228600" y="1279250"/>
            <a:ext cx="6672000" cy="28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Adquisición del lenguaje lenta.</a:t>
            </a:r>
            <a:endParaRPr b="1" i="0" sz="2400" u="none" cap="none" strike="noStrike">
              <a:solidFill>
                <a:srgbClr val="07376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07376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Dificultades en la inserción social.</a:t>
            </a:r>
            <a:endParaRPr b="1" i="0" sz="2400" u="none" cap="none" strike="noStrike">
              <a:solidFill>
                <a:srgbClr val="07376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07376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Discriminación / bullying.</a:t>
            </a:r>
            <a:endParaRPr b="1" i="0" sz="2400" u="none" cap="none" strike="noStrike">
              <a:solidFill>
                <a:srgbClr val="07376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07376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Dificultades en el Tratamiento.</a:t>
            </a:r>
            <a:endParaRPr b="0" i="0" sz="2400" u="none" cap="none" strike="noStrike">
              <a:solidFill>
                <a:srgbClr val="07376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1" name="Google Shape;131;p27"/>
          <p:cNvSpPr txBox="1"/>
          <p:nvPr>
            <p:ph type="title"/>
          </p:nvPr>
        </p:nvSpPr>
        <p:spPr>
          <a:xfrm>
            <a:off x="228600" y="383000"/>
            <a:ext cx="41355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s" sz="3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PROBLEMA</a:t>
            </a:r>
            <a:endParaRPr b="1" sz="3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8"/>
          <p:cNvPicPr preferRelativeResize="0"/>
          <p:nvPr/>
        </p:nvPicPr>
        <p:blipFill rotWithShape="1">
          <a:blip r:embed="rId3">
            <a:alphaModFix amt="28000"/>
          </a:blip>
          <a:srcRect b="1477" l="1098" r="804" t="0"/>
          <a:stretch/>
        </p:blipFill>
        <p:spPr>
          <a:xfrm>
            <a:off x="0" y="-12200"/>
            <a:ext cx="9144001" cy="5164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8"/>
          <p:cNvGrpSpPr/>
          <p:nvPr/>
        </p:nvGrpSpPr>
        <p:grpSpPr>
          <a:xfrm rot="10800000">
            <a:off x="3780567" y="1210503"/>
            <a:ext cx="4036590" cy="3941675"/>
            <a:chOff x="2256566" y="677104"/>
            <a:chExt cx="4036590" cy="3941675"/>
          </a:xfrm>
        </p:grpSpPr>
        <p:sp>
          <p:nvSpPr>
            <p:cNvPr id="138" name="Google Shape;138;p28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8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8"/>
            <p:cNvSpPr/>
            <p:nvPr/>
          </p:nvSpPr>
          <p:spPr>
            <a:xfrm rot="-6598839">
              <a:off x="2887641" y="2346983"/>
              <a:ext cx="1199287" cy="1199287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8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8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8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28"/>
          <p:cNvGrpSpPr/>
          <p:nvPr/>
        </p:nvGrpSpPr>
        <p:grpSpPr>
          <a:xfrm>
            <a:off x="6047182" y="3628498"/>
            <a:ext cx="1179334" cy="1186595"/>
            <a:chOff x="3490737" y="1374053"/>
            <a:chExt cx="1423800" cy="1423800"/>
          </a:xfrm>
        </p:grpSpPr>
        <p:sp>
          <p:nvSpPr>
            <p:cNvPr id="145" name="Google Shape;145;p28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8"/>
            <p:cNvSpPr txBox="1"/>
            <p:nvPr/>
          </p:nvSpPr>
          <p:spPr>
            <a:xfrm>
              <a:off x="3810749" y="1796469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Severo</a:t>
              </a:r>
              <a:endPara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28"/>
          <p:cNvGrpSpPr/>
          <p:nvPr/>
        </p:nvGrpSpPr>
        <p:grpSpPr>
          <a:xfrm>
            <a:off x="4974757" y="3871123"/>
            <a:ext cx="1179334" cy="1215554"/>
            <a:chOff x="3490737" y="1374053"/>
            <a:chExt cx="1423800" cy="1458548"/>
          </a:xfrm>
        </p:grpSpPr>
        <p:sp>
          <p:nvSpPr>
            <p:cNvPr id="148" name="Google Shape;148;p28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8"/>
            <p:cNvSpPr txBox="1"/>
            <p:nvPr/>
          </p:nvSpPr>
          <p:spPr>
            <a:xfrm>
              <a:off x="3626758" y="1887901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Moderado</a:t>
              </a:r>
              <a:endPara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0" name="Google Shape;15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7301" y="4166801"/>
            <a:ext cx="824300" cy="82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28"/>
          <p:cNvGrpSpPr/>
          <p:nvPr/>
        </p:nvGrpSpPr>
        <p:grpSpPr>
          <a:xfrm>
            <a:off x="1342166" y="829504"/>
            <a:ext cx="4036590" cy="3941675"/>
            <a:chOff x="2256566" y="677104"/>
            <a:chExt cx="4036590" cy="3941675"/>
          </a:xfrm>
        </p:grpSpPr>
        <p:sp>
          <p:nvSpPr>
            <p:cNvPr id="152" name="Google Shape;152;p28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8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8"/>
            <p:cNvSpPr/>
            <p:nvPr/>
          </p:nvSpPr>
          <p:spPr>
            <a:xfrm rot="-6598839">
              <a:off x="2887641" y="2346983"/>
              <a:ext cx="1199287" cy="1199287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8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8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8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p28"/>
          <p:cNvGrpSpPr/>
          <p:nvPr/>
        </p:nvGrpSpPr>
        <p:grpSpPr>
          <a:xfrm>
            <a:off x="3227994" y="1663366"/>
            <a:ext cx="2440200" cy="2440200"/>
            <a:chOff x="4447194" y="1815766"/>
            <a:chExt cx="2440200" cy="2440200"/>
          </a:xfrm>
        </p:grpSpPr>
        <p:sp>
          <p:nvSpPr>
            <p:cNvPr id="159" name="Google Shape;159;p28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55156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8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Cada 1000 niños, entre 1 y 3 nacen con trastornos de la audición</a:t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(MSal - Res. 1209/2010)</a:t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28"/>
          <p:cNvGrpSpPr/>
          <p:nvPr/>
        </p:nvGrpSpPr>
        <p:grpSpPr>
          <a:xfrm>
            <a:off x="2652537" y="916853"/>
            <a:ext cx="1423800" cy="1423800"/>
            <a:chOff x="3490737" y="1374053"/>
            <a:chExt cx="1423800" cy="1423800"/>
          </a:xfrm>
        </p:grpSpPr>
        <p:sp>
          <p:nvSpPr>
            <p:cNvPr id="162" name="Google Shape;162;p28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8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Ley</a:t>
              </a:r>
              <a:endPara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25.415</a:t>
              </a:r>
              <a:endPara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" name="Google Shape;164;p28"/>
          <p:cNvGrpSpPr/>
          <p:nvPr/>
        </p:nvGrpSpPr>
        <p:grpSpPr>
          <a:xfrm>
            <a:off x="4668383" y="1038093"/>
            <a:ext cx="1030262" cy="1030262"/>
            <a:chOff x="3490737" y="1374053"/>
            <a:chExt cx="1423800" cy="1423800"/>
          </a:xfrm>
        </p:grpSpPr>
        <p:sp>
          <p:nvSpPr>
            <p:cNvPr id="165" name="Google Shape;165;p28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8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Lateral</a:t>
              </a:r>
              <a:endPara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Bilateral</a:t>
              </a:r>
              <a:endPara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167;p28"/>
          <p:cNvGrpSpPr/>
          <p:nvPr/>
        </p:nvGrpSpPr>
        <p:grpSpPr>
          <a:xfrm>
            <a:off x="5147328" y="3021089"/>
            <a:ext cx="1498800" cy="1498800"/>
            <a:chOff x="644203" y="3718814"/>
            <a:chExt cx="1498800" cy="1498800"/>
          </a:xfrm>
        </p:grpSpPr>
        <p:sp>
          <p:nvSpPr>
            <p:cNvPr id="168" name="Google Shape;168;p28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8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Diferentes Grados de hipoacusia</a:t>
              </a:r>
              <a:endPara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" name="Google Shape;170;p28"/>
          <p:cNvGrpSpPr/>
          <p:nvPr/>
        </p:nvGrpSpPr>
        <p:grpSpPr>
          <a:xfrm>
            <a:off x="4710763" y="3628512"/>
            <a:ext cx="728843" cy="754329"/>
            <a:chOff x="3490737" y="1374053"/>
            <a:chExt cx="1423800" cy="1423800"/>
          </a:xfrm>
        </p:grpSpPr>
        <p:sp>
          <p:nvSpPr>
            <p:cNvPr id="171" name="Google Shape;171;p28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8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Leve</a:t>
              </a:r>
              <a:endPara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p28"/>
          <p:cNvGrpSpPr/>
          <p:nvPr/>
        </p:nvGrpSpPr>
        <p:grpSpPr>
          <a:xfrm>
            <a:off x="2052837" y="1779428"/>
            <a:ext cx="1423800" cy="1423800"/>
            <a:chOff x="3490737" y="1374053"/>
            <a:chExt cx="1423800" cy="1423800"/>
          </a:xfrm>
        </p:grpSpPr>
        <p:sp>
          <p:nvSpPr>
            <p:cNvPr id="174" name="Google Shape;174;p28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8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Estudio Obligatorio en primer trimestre de vida</a:t>
              </a:r>
              <a:endPara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" name="Google Shape;176;p28"/>
          <p:cNvGrpSpPr/>
          <p:nvPr/>
        </p:nvGrpSpPr>
        <p:grpSpPr>
          <a:xfrm>
            <a:off x="6282657" y="2775998"/>
            <a:ext cx="1179334" cy="1186595"/>
            <a:chOff x="3490737" y="1374053"/>
            <a:chExt cx="1423800" cy="1423800"/>
          </a:xfrm>
        </p:grpSpPr>
        <p:sp>
          <p:nvSpPr>
            <p:cNvPr id="177" name="Google Shape;177;p28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8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Profundo</a:t>
              </a:r>
              <a:endPara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(sordera)</a:t>
              </a:r>
              <a:endPara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28"/>
          <p:cNvSpPr txBox="1"/>
          <p:nvPr>
            <p:ph type="title"/>
          </p:nvPr>
        </p:nvSpPr>
        <p:spPr>
          <a:xfrm>
            <a:off x="228600" y="383000"/>
            <a:ext cx="41355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CONTEXTO</a:t>
            </a:r>
            <a:endParaRPr b="1" sz="3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B721FF">
                <a:alpha val="18823"/>
              </a:srgbClr>
            </a:gs>
            <a:gs pos="100000">
              <a:srgbClr val="21D4FD">
                <a:alpha val="16470"/>
              </a:srgbClr>
            </a:gs>
          </a:gsLst>
          <a:lin ang="5400700" scaled="0"/>
        </a:gra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/>
        </p:nvSpPr>
        <p:spPr>
          <a:xfrm>
            <a:off x="3886675" y="5289250"/>
            <a:ext cx="42528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159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                   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						</a:t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457200" lvl="0" marL="5486400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                	 					</a:t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457200" lvl="0" marL="5486400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457200" lvl="0" marL="5486400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457200" lvl="0" marL="5486400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457200" lvl="0" marL="5486400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457200" lvl="0" marL="5486400" marR="0" rtl="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3501" y="4243001"/>
            <a:ext cx="824300" cy="8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 rotWithShape="1">
          <a:blip r:embed="rId4">
            <a:alphaModFix/>
          </a:blip>
          <a:srcRect b="0" l="20319" r="33151" t="0"/>
          <a:stretch/>
        </p:blipFill>
        <p:spPr>
          <a:xfrm>
            <a:off x="333175" y="1400275"/>
            <a:ext cx="1947974" cy="29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 rotWithShape="1">
          <a:blip r:embed="rId5">
            <a:alphaModFix/>
          </a:blip>
          <a:srcRect b="0" l="40666" r="7464" t="0"/>
          <a:stretch/>
        </p:blipFill>
        <p:spPr>
          <a:xfrm>
            <a:off x="3497150" y="1400275"/>
            <a:ext cx="2171593" cy="29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 rotWithShape="1">
          <a:blip r:embed="rId6">
            <a:alphaModFix/>
          </a:blip>
          <a:srcRect b="0" l="36832" r="15284" t="0"/>
          <a:stretch/>
        </p:blipFill>
        <p:spPr>
          <a:xfrm>
            <a:off x="6378075" y="1400275"/>
            <a:ext cx="2004707" cy="29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/>
          <p:nvPr/>
        </p:nvSpPr>
        <p:spPr>
          <a:xfrm>
            <a:off x="2394588" y="2294550"/>
            <a:ext cx="824400" cy="4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1E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9"/>
          <p:cNvSpPr/>
          <p:nvPr/>
        </p:nvSpPr>
        <p:spPr>
          <a:xfrm>
            <a:off x="5290188" y="2294550"/>
            <a:ext cx="824400" cy="4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1E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9"/>
          <p:cNvSpPr txBox="1"/>
          <p:nvPr>
            <p:ph type="title"/>
          </p:nvPr>
        </p:nvSpPr>
        <p:spPr>
          <a:xfrm>
            <a:off x="228600" y="383000"/>
            <a:ext cx="41355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HipoAssist</a:t>
            </a:r>
            <a:endParaRPr b="1" sz="3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B721FF">
                <a:alpha val="18823"/>
              </a:srgbClr>
            </a:gs>
            <a:gs pos="100000">
              <a:srgbClr val="21D4FD">
                <a:alpha val="16470"/>
              </a:srgbClr>
            </a:gs>
          </a:gsLst>
          <a:lin ang="5400700" scaled="0"/>
        </a:gra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/>
        </p:nvSpPr>
        <p:spPr>
          <a:xfrm>
            <a:off x="3886675" y="5289250"/>
            <a:ext cx="42528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159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                   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						</a:t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457200" lvl="0" marL="5486400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                	 					</a:t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457200" lvl="0" marL="5486400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457200" lvl="0" marL="5486400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457200" lvl="0" marL="5486400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457200" lvl="0" marL="5486400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457200" lvl="0" marL="5486400" marR="0" rtl="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3501" y="4243001"/>
            <a:ext cx="824300" cy="8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>
            <p:ph type="title"/>
          </p:nvPr>
        </p:nvSpPr>
        <p:spPr>
          <a:xfrm>
            <a:off x="228600" y="383000"/>
            <a:ext cx="41355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HipoAssist</a:t>
            </a:r>
            <a:endParaRPr b="1" sz="3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7750" y="751588"/>
            <a:ext cx="1427003" cy="35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3272" y="1062350"/>
            <a:ext cx="2002399" cy="315452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/>
          <p:nvPr/>
        </p:nvSpPr>
        <p:spPr>
          <a:xfrm>
            <a:off x="5977063" y="1946000"/>
            <a:ext cx="824400" cy="4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1E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0"/>
          <p:cNvPicPr preferRelativeResize="0"/>
          <p:nvPr/>
        </p:nvPicPr>
        <p:blipFill rotWithShape="1">
          <a:blip r:embed="rId6">
            <a:alphaModFix/>
          </a:blip>
          <a:srcRect b="0" l="40666" r="7464" t="0"/>
          <a:stretch/>
        </p:blipFill>
        <p:spPr>
          <a:xfrm>
            <a:off x="635669" y="3759675"/>
            <a:ext cx="799531" cy="10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 rotWithShape="1">
          <a:blip r:embed="rId7">
            <a:alphaModFix/>
          </a:blip>
          <a:srcRect b="0" l="36832" r="15284" t="0"/>
          <a:stretch/>
        </p:blipFill>
        <p:spPr>
          <a:xfrm>
            <a:off x="1696361" y="3759675"/>
            <a:ext cx="738089" cy="10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/>
          <p:nvPr/>
        </p:nvSpPr>
        <p:spPr>
          <a:xfrm>
            <a:off x="1295826" y="4088927"/>
            <a:ext cx="303600" cy="14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1E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9050" y="1363650"/>
            <a:ext cx="1567000" cy="15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/>
          <p:nvPr/>
        </p:nvSpPr>
        <p:spPr>
          <a:xfrm>
            <a:off x="2776588" y="1861175"/>
            <a:ext cx="824400" cy="4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1E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1165175" y="3144013"/>
            <a:ext cx="564900" cy="4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1E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B721FF">
                <a:alpha val="18823"/>
              </a:srgbClr>
            </a:gs>
            <a:gs pos="100000">
              <a:srgbClr val="21D4FD">
                <a:alpha val="16470"/>
              </a:srgbClr>
            </a:gs>
          </a:gsLst>
          <a:lin ang="5400700" scaled="0"/>
        </a:gra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idx="4294967295" type="body"/>
          </p:nvPr>
        </p:nvSpPr>
        <p:spPr>
          <a:xfrm>
            <a:off x="471900" y="9284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i="1"/>
          </a:p>
        </p:txBody>
      </p:sp>
      <p:sp>
        <p:nvSpPr>
          <p:cNvPr id="213" name="Google Shape;213;p31"/>
          <p:cNvSpPr txBox="1"/>
          <p:nvPr/>
        </p:nvSpPr>
        <p:spPr>
          <a:xfrm>
            <a:off x="3886675" y="5289250"/>
            <a:ext cx="42528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159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                   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						</a:t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457200" lvl="0" marL="5486400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                	 					</a:t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457200" lvl="0" marL="5486400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457200" lvl="0" marL="5486400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457200" lvl="0" marL="5486400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457200" lvl="0" marL="5486400" marR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457200" lvl="0" marL="5486400" marR="0" rtl="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3501" y="4243001"/>
            <a:ext cx="824300" cy="8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>
            <p:ph type="title"/>
          </p:nvPr>
        </p:nvSpPr>
        <p:spPr>
          <a:xfrm>
            <a:off x="228600" y="383000"/>
            <a:ext cx="41355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ARQUITECTURA</a:t>
            </a:r>
            <a:endParaRPr b="1" sz="3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6" name="Google Shape;21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1107773"/>
            <a:ext cx="7560024" cy="38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0100" y="1472175"/>
            <a:ext cx="616399" cy="6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2"/>
          <p:cNvPicPr preferRelativeResize="0"/>
          <p:nvPr/>
        </p:nvPicPr>
        <p:blipFill rotWithShape="1">
          <a:blip r:embed="rId3">
            <a:alphaModFix amt="16000"/>
          </a:blip>
          <a:srcRect b="23699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311700" y="608900"/>
            <a:ext cx="8520600" cy="4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s" sz="3600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1er</a:t>
            </a:r>
            <a:r>
              <a:rPr lang="es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 mes gratis</a:t>
            </a:r>
            <a:endParaRPr>
              <a:solidFill>
                <a:srgbClr val="07376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" sz="3600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USD 12</a:t>
            </a:r>
            <a:r>
              <a:rPr lang="es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 mensuales</a:t>
            </a:r>
            <a:endParaRPr>
              <a:solidFill>
                <a:srgbClr val="07376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" sz="3600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400</a:t>
            </a:r>
            <a:r>
              <a:rPr b="1" lang="es" sz="4800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usuarios en el primer año</a:t>
            </a:r>
            <a:endParaRPr>
              <a:solidFill>
                <a:srgbClr val="07376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" sz="3600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2</a:t>
            </a:r>
            <a:r>
              <a:rPr lang="es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    institutos</a:t>
            </a:r>
            <a:endParaRPr>
              <a:solidFill>
                <a:srgbClr val="07376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3501" y="4243001"/>
            <a:ext cx="824300" cy="8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>
            <p:ph type="title"/>
          </p:nvPr>
        </p:nvSpPr>
        <p:spPr>
          <a:xfrm>
            <a:off x="228600" y="383000"/>
            <a:ext cx="52338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PLAN DE NEGOCIO</a:t>
            </a:r>
            <a:endParaRPr b="1" sz="3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B721FF">
                <a:alpha val="18823"/>
              </a:srgbClr>
            </a:gs>
            <a:gs pos="100000">
              <a:srgbClr val="21D4FD">
                <a:alpha val="16470"/>
              </a:srgbClr>
            </a:gs>
          </a:gsLst>
          <a:lin ang="5400700" scaled="0"/>
        </a:gra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228600" y="383000"/>
            <a:ext cx="52338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PLAN DE NEGOCIO</a:t>
            </a:r>
            <a:endParaRPr b="1" sz="3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1" name="Google Shape;231;p33" title="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6524" y="1558376"/>
            <a:ext cx="7710251" cy="40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3501" y="4243001"/>
            <a:ext cx="824300" cy="8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/>
        </p:nvSpPr>
        <p:spPr>
          <a:xfrm>
            <a:off x="4409975" y="3974700"/>
            <a:ext cx="18018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 unidades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p33"/>
          <p:cNvCxnSpPr/>
          <p:nvPr/>
        </p:nvCxnSpPr>
        <p:spPr>
          <a:xfrm>
            <a:off x="4572075" y="3156800"/>
            <a:ext cx="1200" cy="809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